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0_3D10CB30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2" r:id="rId6"/>
    <p:sldId id="278" r:id="rId7"/>
    <p:sldId id="266" r:id="rId8"/>
    <p:sldId id="280" r:id="rId9"/>
    <p:sldId id="269" r:id="rId10"/>
    <p:sldId id="270" r:id="rId11"/>
    <p:sldId id="276" r:id="rId12"/>
    <p:sldId id="283" r:id="rId13"/>
    <p:sldId id="272" r:id="rId14"/>
    <p:sldId id="274" r:id="rId15"/>
    <p:sldId id="273" r:id="rId16"/>
    <p:sldId id="284" r:id="rId17"/>
  </p:sldIdLst>
  <p:sldSz cx="12192000" cy="6858000"/>
  <p:notesSz cx="6858000" cy="9144000"/>
  <p:embeddedFontLs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20B0502040204020203" pitchFamily="2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367341-0A31-0446-10F1-E54EEEE86C8D}" name="Kirsty Thomas" initials="KT" userId="S::kirsty.thomas@mentalhealth.org.nz::618da23a-8f99-4edb-8503-32c4fd103887" providerId="AD"/>
  <p188:author id="{765A7F4A-FF71-C164-FE4B-A3E3B54EDC30}" name="Sophie Marriner" initials="SM" userId="S::Sophie.Marriner@mentalhealth.org.nz::649d0382-0259-4268-9fb6-7259cb1824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EC"/>
    <a:srgbClr val="30A1AC"/>
    <a:srgbClr val="15284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85B6F-397E-C9D3-CD84-F9866094A040}" v="9" dt="2026-04-30T04:02:51.937"/>
    <p1510:client id="{43F7ED21-22EF-8D1C-CEBB-F62A2F765E13}" v="8" dt="2026-04-30T04:58:05.196"/>
    <p1510:client id="{4518FBF8-3E75-72F4-E774-4CF4E1E8D004}" v="1" dt="2026-04-30T03:57:16.396"/>
    <p1510:client id="{EF99350D-3437-F1E9-CDA8-4D167AEF352A}" v="116" dt="2026-05-01T05:10:48.915"/>
    <p1510:client id="{FBE78065-8808-4DF2-A35B-D5E9A6185065}" v="48" dt="2026-04-30T04:57:47.233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4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0_3D10CB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72E6FB-B31A-4BE5-82AF-B920F39DABDE}" authorId="{765A7F4A-FF71-C164-FE4B-A3E3B54EDC30}" created="2026-04-30T03:41:47.35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024510768" sldId="256"/>
      <ac:spMk id="2" creationId="{D2CEFF5F-F15E-B050-BEDF-80CEEF798F16}"/>
    </ac:deMkLst>
    <p188:txBody>
      <a:bodyPr/>
      <a:lstStyle/>
      <a:p>
        <a:r>
          <a:rPr lang="en-NZ"/>
          <a:t>Add logo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FF6381-F5D9-B776-6204-7EEACE97AF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2CBFFD-F605-8A18-C14A-B9358DFBD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936BB-0D47-4E1F-9CD7-50EC266FFE4A}" type="datetimeFigureOut">
              <a:rPr lang="en-NZ" smtClean="0"/>
              <a:t>5/05/2026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731E-39CB-C9E7-4360-B59C941D3C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A594F-7CB4-8B92-C0E7-02DC799F52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C4623-F5F6-46D4-A7C6-A10E54C922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8343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A577F-497A-43B1-8E66-47E094C33FF5}" type="datetimeFigureOut">
              <a:rPr lang="en-NZ" smtClean="0"/>
              <a:t>5/05/2026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1046-FBC9-48E1-9EA8-1319D1C92B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39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814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91046-FBC9-48E1-9EA8-1319D1C92B07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897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3C1A-7E8B-5B4D-B334-021AB877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1135889"/>
            <a:ext cx="11471563" cy="2484765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153A9-7244-E894-6BA6-77F971887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8" y="3611418"/>
            <a:ext cx="11471563" cy="172314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513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1499AB-062A-915C-D25F-63D763238D1D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21767" y="1253122"/>
            <a:ext cx="6114158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FE3D1-7C32-9406-5F1A-473C5716FE08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295055" y="1253122"/>
            <a:ext cx="5011883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/info 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808A06-1B28-ABC8-7E82-26B0514BCA6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4627" y="1617044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2380-CC50-9C7E-EA21-C25F3FA0DAE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404014" y="1617046"/>
            <a:ext cx="3356264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B69F3C-C582-AF27-435C-2C347E48643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201891" y="1617045"/>
            <a:ext cx="3335482" cy="37862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23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3C1A-7E8B-5B4D-B334-021AB877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9220199" cy="210376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044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78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3E5-2A40-C246-3388-FA8D0445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0A08-5FA6-5437-D782-6AC887C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09600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3E5-2A40-C246-3388-FA8D0445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0A08-5FA6-5437-D782-6AC887CDE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4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1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83BA-D01D-DAAC-C067-47A534AA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6058-E943-067D-9BA5-0F4669D1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BCB9B-3C04-7D85-87F7-E46FCC5C8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Z"/>
          </a:p>
        </p:txBody>
      </p:sp>
      <p:pic>
        <p:nvPicPr>
          <p:cNvPr id="5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A36C6148-2A07-5BB6-4735-CBBB835E1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1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BB8C352-46F1-FFD7-B00E-CB84913A50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96673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F75A583-0767-D1DB-BA75-65A03CD13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86055" y="1517509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4883AF5-0DD2-93CA-717E-E5B8FA237D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75437" y="1495514"/>
            <a:ext cx="2468418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8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5719-1F72-7BC9-D111-1190A863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Z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27E3C064-291C-F166-BD35-1943EA178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7290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43EA2FA-1BDA-1054-0AE7-B5381EBB0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40898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78A8C96C-A00E-F14D-FA01-A006C563E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74506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46850CD1-D82A-9FF6-CD7B-20176B9C38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08114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68B11042-1F73-F76D-17D1-AFFB577E8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41721" y="1433948"/>
            <a:ext cx="2042989" cy="4418176"/>
          </a:xfrm>
          <a:prstGeom prst="round2DiagRect">
            <a:avLst/>
          </a:prstGeom>
          <a:noFill/>
          <a:ln w="28575" cap="flat" cmpd="sng" algn="ctr">
            <a:solidFill>
              <a:srgbClr val="30A1A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2" descr="C:\Users\64275\Documents\SaucyHotDesign\Clients\MentalHealthFoundation\11-BusinessMHF-Toolkit\000-LogosProvided\HNZ\HNZ_Logo_white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184690"/>
            <a:ext cx="2498725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4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E1CA3CF-DEC3-FC15-95F5-B02DD5A52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491" y="592283"/>
            <a:ext cx="6007760" cy="973714"/>
          </a:xfrm>
        </p:spPr>
        <p:txBody>
          <a:bodyPr/>
          <a:lstStyle>
            <a:lvl1pPr>
              <a:defRPr b="0">
                <a:solidFill>
                  <a:srgbClr val="30A1A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  <a:endParaRPr lang="en-NZ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D854D0A-8462-087C-4B82-5B1F102280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918" y="498763"/>
            <a:ext cx="4613564" cy="586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640BC3-74B3-5DC5-F85B-C19A785D655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5704609" y="1517073"/>
            <a:ext cx="6005946" cy="465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pic>
        <p:nvPicPr>
          <p:cNvPr id="7" name="Picture 3" descr="C:\Users\64275\Documents\SaucyHotDesign\Clients\MentalHealthFoundation\11-BusinessMHF-Toolkit\000-LogosProvided\HNZ\HNZ_Logo_CMYK_Full Colour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271787"/>
            <a:ext cx="2209800" cy="3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1ABCD-5881-86A5-D71F-6CDD6BB1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775F4-8C5A-2C00-6E73-929C33AD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47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2" r:id="rId2"/>
    <p:sldLayoutId id="2147483711" r:id="rId3"/>
    <p:sldLayoutId id="2147483710" r:id="rId4"/>
    <p:sldLayoutId id="2147483697" r:id="rId5"/>
    <p:sldLayoutId id="2147483699" r:id="rId6"/>
    <p:sldLayoutId id="2147483701" r:id="rId7"/>
    <p:sldLayoutId id="2147483707" r:id="rId8"/>
    <p:sldLayoutId id="2147483708" r:id="rId9"/>
    <p:sldLayoutId id="2147483709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84C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8/10/relationships/comments" Target="../comments/modernComment_100_3D10CB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roovnow.com/groov-app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upwellbeing.n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entalhealth.org.nz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wellbeingsupport.health.n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ellbeingsupport.health.nz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64275\Documents\SaucyHotDesign\Clients\MentalHealthFoundation\11-BusinessMHF-Toolkit\00-Logo\Finals\2026-4_YMHToolkitLogo_White-Plai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486400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107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74CAC-4C19-D7F5-C860-21CB2B8E2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B9B7-78D1-55AA-A619-CFD88FD2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841482"/>
            <a:ext cx="5775701" cy="973714"/>
          </a:xfrm>
        </p:spPr>
        <p:txBody>
          <a:bodyPr>
            <a:noAutofit/>
          </a:bodyPr>
          <a:lstStyle/>
          <a:p>
            <a:r>
              <a:rPr lang="en-US" dirty="0"/>
              <a:t>Download the </a:t>
            </a:r>
            <a:br>
              <a:rPr lang="en-US" dirty="0"/>
            </a:br>
            <a:r>
              <a:rPr lang="en-US" dirty="0" err="1"/>
              <a:t>Groov</a:t>
            </a:r>
            <a:r>
              <a:rPr lang="en-US" dirty="0"/>
              <a:t> App</a:t>
            </a:r>
            <a:r>
              <a:rPr lang="en-US" b="0" dirty="0"/>
              <a:t>​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42561-C3E8-BBCF-87CA-02E0EA348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0106" y="2133600"/>
            <a:ext cx="5938493" cy="398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Practical, science-based guidance, whenever you need it. Instant answers to everyday questions, </a:t>
            </a:r>
            <a:br>
              <a:rPr lang="en-GB" sz="2400" dirty="0">
                <a:cs typeface="Arial"/>
              </a:rPr>
            </a:br>
            <a:r>
              <a:rPr lang="en-GB" sz="2400" dirty="0">
                <a:cs typeface="Arial"/>
              </a:rPr>
              <a:t>from managing pressure, to handling tough conversations or resetting after a big day.</a:t>
            </a:r>
            <a:r>
              <a:rPr lang="en-US" sz="2400" dirty="0">
                <a:cs typeface="Arial"/>
              </a:rPr>
              <a:t>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Private. Secure.</a:t>
            </a:r>
            <a:r>
              <a:rPr lang="en-US" sz="2400" dirty="0">
                <a:cs typeface="Arial"/>
              </a:rPr>
              <a:t>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dirty="0">
                <a:cs typeface="Arial"/>
              </a:rPr>
              <a:t>Easy to use.​ Download today at: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GB" sz="2400" b="1" dirty="0">
                <a:solidFill>
                  <a:schemeClr val="accent3"/>
                </a:solidFill>
                <a:cs typeface="Arial"/>
                <a:hlinkClick r:id="rId2"/>
              </a:rPr>
              <a:t>groovnow.com/</a:t>
            </a:r>
            <a:r>
              <a:rPr lang="en-GB" sz="2400" b="1" dirty="0" err="1">
                <a:solidFill>
                  <a:schemeClr val="accent3"/>
                </a:solidFill>
                <a:cs typeface="Arial"/>
                <a:hlinkClick r:id="rId2"/>
              </a:rPr>
              <a:t>groov</a:t>
            </a:r>
            <a:r>
              <a:rPr lang="en-GB" sz="2400" b="1" dirty="0">
                <a:solidFill>
                  <a:schemeClr val="accent3"/>
                </a:solidFill>
                <a:cs typeface="Arial"/>
                <a:hlinkClick r:id="rId2"/>
              </a:rPr>
              <a:t>-app</a:t>
            </a:r>
            <a:endParaRPr lang="en-NZ" sz="2400" b="1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25E2833-ACB6-EB54-5535-842F3B9E3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6" y="2530031"/>
            <a:ext cx="3845409" cy="17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19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362C-880A-4B09-A729-8844AFD4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366"/>
            <a:ext cx="10515600" cy="1325563"/>
          </a:xfrm>
        </p:spPr>
        <p:txBody>
          <a:bodyPr/>
          <a:lstStyle/>
          <a:p>
            <a:r>
              <a:rPr lang="en-NZ" b="0" dirty="0"/>
              <a:t>Top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D3629-A530-C43A-1922-A9D67B903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13070"/>
            <a:ext cx="4876800" cy="4138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Simple, everyday actions proven to promote mental wellbeing.​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Paying attention to what keeps our mental health meter topped up, helps us adapt to challenges and fully enjoy the good times too.​</a:t>
            </a:r>
            <a:endParaRPr lang="en-NZ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Learn ways to top up your wellbeing at:</a:t>
            </a:r>
            <a:endParaRPr lang="en-NZ" dirty="0"/>
          </a:p>
          <a:p>
            <a:pPr marL="0" indent="0">
              <a:spcBef>
                <a:spcPts val="1200"/>
              </a:spcBef>
              <a:buNone/>
            </a:pPr>
            <a:r>
              <a:rPr lang="en-NZ" sz="2400" dirty="0">
                <a:cs typeface="Arial"/>
              </a:rPr>
              <a:t>​</a:t>
            </a:r>
            <a:r>
              <a:rPr lang="en-NZ" sz="2400" b="1" dirty="0">
                <a:cs typeface="Arial"/>
                <a:hlinkClick r:id="rId3"/>
              </a:rPr>
              <a:t>topupwellbeing.nz</a:t>
            </a:r>
            <a:r>
              <a:rPr lang="en-NZ" sz="2400" b="1" dirty="0">
                <a:cs typeface="Arial"/>
              </a:rPr>
              <a:t>​</a:t>
            </a:r>
            <a:endParaRPr lang="en-N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763477-A766-D1C2-25AF-D79D3E4EE0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5"/>
          <a:stretch>
            <a:fillRect/>
          </a:stretch>
        </p:blipFill>
        <p:spPr bwMode="auto">
          <a:xfrm>
            <a:off x="6727573" y="836909"/>
            <a:ext cx="5464427" cy="49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60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2A0AC-812E-A53E-5384-6276CA0DE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F52A-585F-D59A-E75E-9673C06C0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819" y="1065713"/>
            <a:ext cx="6275581" cy="973714"/>
          </a:xfrm>
        </p:spPr>
        <p:txBody>
          <a:bodyPr>
            <a:noAutofit/>
          </a:bodyPr>
          <a:lstStyle/>
          <a:p>
            <a:r>
              <a:rPr lang="en-US" dirty="0"/>
              <a:t>The Mental </a:t>
            </a:r>
            <a:br>
              <a:rPr lang="en-US" dirty="0"/>
            </a:br>
            <a:r>
              <a:rPr lang="en-US" dirty="0"/>
              <a:t>Health Foundation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09A5F-7001-8A7F-C8BB-BCC56D79B8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87819" y="2562290"/>
            <a:ext cx="5795134" cy="3229997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en-NZ" sz="2400" dirty="0"/>
              <a:t>For information on everyday actions that lift mental wellbeing, and tools that support you through tough times. 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NZ" sz="2400" dirty="0"/>
              <a:t>Access free, practical and evidence-based tools and resources that improve mental health at:​</a:t>
            </a:r>
          </a:p>
          <a:p>
            <a:pPr marL="0" indent="0" fontAlgn="base">
              <a:spcBef>
                <a:spcPts val="1200"/>
              </a:spcBef>
              <a:buNone/>
            </a:pPr>
            <a:r>
              <a:rPr lang="en-NZ" sz="2400" b="1" dirty="0">
                <a:hlinkClick r:id="rId2"/>
              </a:rPr>
              <a:t>mentalhealth.org.nz</a:t>
            </a:r>
            <a:endParaRPr lang="en-NZ" sz="2400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228C33-5AEA-4557-ED85-4A179E4F1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24" y="2130626"/>
            <a:ext cx="3054996" cy="25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7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CE41AC-4040-BD5E-95D4-03AE48D44AB1}"/>
              </a:ext>
            </a:extLst>
          </p:cNvPr>
          <p:cNvSpPr/>
          <p:nvPr/>
        </p:nvSpPr>
        <p:spPr>
          <a:xfrm>
            <a:off x="-30996" y="2382864"/>
            <a:ext cx="10089396" cy="2092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2" descr="C:\Users\64275\Documents\SaucyHotDesign\Clients\MentalHealthFoundation\11-BusinessMHF-Toolkit\000-LogosProvided\qr-cod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17222"/>
            <a:ext cx="1423555" cy="14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7391399" cy="21037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NZ" sz="2400" dirty="0">
                <a:solidFill>
                  <a:schemeClr val="tx1"/>
                </a:solidFill>
                <a:cs typeface="Arial"/>
              </a:rPr>
              <a:t>Visit </a:t>
            </a:r>
            <a:r>
              <a:rPr lang="en-NZ" sz="2400" dirty="0">
                <a:solidFill>
                  <a:srgbClr val="FF0000"/>
                </a:solidFill>
                <a:cs typeface="Arial"/>
                <a:hlinkClick r:id="rId4"/>
              </a:rPr>
              <a:t>wellbeingsupport.health.nz</a:t>
            </a:r>
            <a:r>
              <a:rPr lang="en-NZ" sz="2400" dirty="0">
                <a:solidFill>
                  <a:schemeClr val="tx1"/>
                </a:solidFill>
                <a:cs typeface="Arial"/>
              </a:rPr>
              <a:t> or scan the </a:t>
            </a:r>
            <a:br>
              <a:rPr lang="en-NZ" sz="2400" dirty="0">
                <a:solidFill>
                  <a:schemeClr val="tx1"/>
                </a:solidFill>
                <a:cs typeface="Arial"/>
              </a:rPr>
            </a:br>
            <a:r>
              <a:rPr lang="en-NZ" sz="2400" dirty="0">
                <a:solidFill>
                  <a:schemeClr val="tx1"/>
                </a:solidFill>
                <a:cs typeface="Arial"/>
              </a:rPr>
              <a:t>QR Code for more ways to support your own and others’ mental wellbeing – whether you’re at work, home or in the community.</a:t>
            </a:r>
          </a:p>
        </p:txBody>
      </p:sp>
      <p:pic>
        <p:nvPicPr>
          <p:cNvPr id="4098" name="Picture 2" descr="C:\Users\64275\Documents\SaucyHotDesign\Clients\MentalHealthFoundation\11-BusinessMHF-Toolkit\00-Logo\Finals\2026-4_YMHToolkitLogo_Wide_White-Plai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6450"/>
            <a:ext cx="3979334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7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207F2-0CB4-2D82-0567-5B33950E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28800"/>
            <a:ext cx="3962400" cy="2881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GB" sz="2400" b="1" dirty="0">
                <a:latin typeface="+mj-lt"/>
                <a:cs typeface="Arial"/>
              </a:rPr>
              <a:t>Are you feeling stressed, overwhelmed or just not yourself?</a:t>
            </a:r>
            <a:endParaRPr lang="en-US" sz="2400" dirty="0">
              <a:latin typeface="+mj-lt"/>
              <a:cs typeface="Arial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GB" sz="2400" b="1" dirty="0">
                <a:latin typeface="+mj-lt"/>
                <a:cs typeface="Arial"/>
              </a:rPr>
              <a:t>Are your thoughts, feelings or behaviours affecting your daily life?</a:t>
            </a:r>
            <a:endParaRPr lang="en-US" sz="2400" dirty="0">
              <a:latin typeface="+mj-lt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1562606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cs typeface="Arial"/>
              </a:rPr>
              <a:t>It's okay to feel how you feel, and it's important to know that free support is available.</a:t>
            </a:r>
            <a:r>
              <a:rPr lang="en-US" sz="2400" dirty="0">
                <a:cs typeface="Arial"/>
              </a:rPr>
              <a:t>​</a:t>
            </a:r>
            <a:br>
              <a:rPr lang="en-US" sz="2400" dirty="0"/>
            </a:br>
            <a:br>
              <a:rPr lang="en-US" sz="2400" dirty="0"/>
            </a:br>
            <a:r>
              <a:rPr lang="en-GB" sz="2400" dirty="0">
                <a:cs typeface="Arial"/>
              </a:rPr>
              <a:t>The right support can help you get the boost you need and make tough times feel more manageable.</a:t>
            </a:r>
            <a:endParaRPr lang="en-US" sz="2400" dirty="0"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1524000"/>
            <a:ext cx="762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093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2F15-28D9-4816-F9CD-6F07A4737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FC13B6B-8C77-97E6-424F-D95C9253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918" y="498763"/>
            <a:ext cx="4613564" cy="5860473"/>
          </a:xfrm>
        </p:spPr>
        <p:txBody>
          <a:bodyPr>
            <a:normAutofit/>
          </a:bodyPr>
          <a:lstStyle/>
          <a:p>
            <a:r>
              <a:rPr lang="en-NZ" sz="4000" dirty="0"/>
              <a:t>Your mental health matters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8C50-419F-CB6A-0B1B-47F38BDCF5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33105" y="1066800"/>
            <a:ext cx="5558149" cy="4659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endParaRPr lang="en-NZ" sz="2400" dirty="0"/>
          </a:p>
          <a:p>
            <a:pPr marL="0" indent="0">
              <a:buNone/>
            </a:pPr>
            <a:r>
              <a:rPr lang="en-NZ" sz="2400" dirty="0"/>
              <a:t>Access free support in a way </a:t>
            </a:r>
            <a:br>
              <a:rPr lang="en-NZ" sz="2400" dirty="0"/>
            </a:br>
            <a:r>
              <a:rPr lang="en-NZ" sz="2400" dirty="0"/>
              <a:t>that works for you.​</a:t>
            </a:r>
            <a:br>
              <a:rPr lang="en-NZ" sz="2400" dirty="0"/>
            </a:br>
            <a:br>
              <a:rPr lang="en-NZ" sz="2400" dirty="0"/>
            </a:br>
            <a:br>
              <a:rPr lang="en-NZ" sz="2400" dirty="0"/>
            </a:br>
            <a:r>
              <a:rPr lang="en-NZ" sz="2400" dirty="0"/>
              <a:t>Across Aotearoa New Zealand, </a:t>
            </a:r>
            <a:br>
              <a:rPr lang="en-NZ" sz="2400" dirty="0"/>
            </a:br>
            <a:r>
              <a:rPr lang="en-NZ" sz="2400" dirty="0"/>
              <a:t>a wide range of free mental wellbeing services are available </a:t>
            </a:r>
            <a:br>
              <a:rPr lang="en-NZ" sz="2400" dirty="0"/>
            </a:br>
            <a:r>
              <a:rPr lang="en-NZ" sz="2400" dirty="0"/>
              <a:t>to support you, and the people </a:t>
            </a:r>
            <a:br>
              <a:rPr lang="en-NZ" sz="2400" dirty="0"/>
            </a:br>
            <a:r>
              <a:rPr lang="en-NZ" sz="2400" dirty="0"/>
              <a:t>you care about.​</a:t>
            </a:r>
          </a:p>
        </p:txBody>
      </p:sp>
    </p:spTree>
    <p:extLst>
      <p:ext uri="{BB962C8B-B14F-4D97-AF65-F5344CB8AC3E}">
        <p14:creationId xmlns:p14="http://schemas.microsoft.com/office/powerpoint/2010/main" val="4753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90C3-6F7C-CC36-266B-5FA91D18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64" y="498762"/>
            <a:ext cx="4613564" cy="5860473"/>
          </a:xfrm>
        </p:spPr>
        <p:txBody>
          <a:bodyPr>
            <a:normAutofit/>
          </a:bodyPr>
          <a:lstStyle/>
          <a:p>
            <a:r>
              <a:rPr lang="en-NZ" sz="4000"/>
              <a:t>Find free, confidential mental health support in a </a:t>
            </a:r>
            <a:br>
              <a:rPr lang="en-NZ" sz="4000"/>
            </a:br>
            <a:r>
              <a:rPr lang="en-NZ" sz="4000"/>
              <a:t>way that</a:t>
            </a:r>
            <a:br>
              <a:rPr lang="en-NZ" sz="4000"/>
            </a:br>
            <a:r>
              <a:rPr lang="en-NZ" sz="4000"/>
              <a:t>suits you.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01E08-6F43-6189-F110-169EC66DAA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29386" y="1219200"/>
            <a:ext cx="6120028" cy="438348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You can:​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call or text a helpline​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meet with a mental health professional​</a:t>
            </a:r>
          </a:p>
          <a:p>
            <a:pPr>
              <a:lnSpc>
                <a:spcPct val="110000"/>
              </a:lnSpc>
            </a:pPr>
            <a:r>
              <a:rPr lang="en-NZ" sz="2400" b="0" i="0" dirty="0">
                <a:solidFill>
                  <a:schemeClr val="tx1"/>
                </a:solidFill>
                <a:effectLst/>
              </a:rPr>
              <a:t>use apps and resources that work for you.​</a:t>
            </a:r>
          </a:p>
          <a:p>
            <a:pPr marL="0" indent="0">
              <a:lnSpc>
                <a:spcPct val="110000"/>
              </a:lnSpc>
              <a:buNone/>
            </a:pPr>
            <a:endParaRPr lang="en-NZ" sz="2400" b="1" i="1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NZ" sz="2400" b="1" i="1" dirty="0">
                <a:solidFill>
                  <a:schemeClr val="tx1"/>
                </a:solidFill>
                <a:effectLst/>
              </a:rPr>
              <a:t>Free support is here. </a:t>
            </a:r>
            <a:br>
              <a:rPr lang="en-NZ" sz="2400" b="1" i="1" dirty="0">
                <a:solidFill>
                  <a:schemeClr val="tx1"/>
                </a:solidFill>
                <a:effectLst/>
              </a:rPr>
            </a:br>
            <a:r>
              <a:rPr lang="en-NZ" sz="2400" b="1" i="1" dirty="0">
                <a:solidFill>
                  <a:schemeClr val="tx1"/>
                </a:solidFill>
                <a:effectLst/>
              </a:rPr>
              <a:t>Whenever you need it.​</a:t>
            </a:r>
            <a:br>
              <a:rPr lang="en-NZ" sz="2400" b="1" i="1" dirty="0">
                <a:solidFill>
                  <a:schemeClr val="tx1"/>
                </a:solidFill>
                <a:effectLst/>
              </a:rPr>
            </a:br>
            <a:r>
              <a:rPr lang="en-NZ" sz="2400" b="1" i="1" dirty="0">
                <a:solidFill>
                  <a:schemeClr val="tx1"/>
                </a:solidFill>
                <a:effectLst/>
              </a:rPr>
              <a:t>However you choose to access it.​</a:t>
            </a:r>
            <a:endParaRPr lang="en-NZ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5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9448799" cy="2103765"/>
          </a:xfrm>
        </p:spPr>
        <p:txBody>
          <a:bodyPr>
            <a:normAutofit/>
          </a:bodyPr>
          <a:lstStyle/>
          <a:p>
            <a:r>
              <a:rPr lang="en-NZ" dirty="0"/>
              <a:t>Talking to someone can help you feel supported when you need a boost or some guidance.</a:t>
            </a:r>
          </a:p>
        </p:txBody>
      </p:sp>
    </p:spTree>
    <p:extLst>
      <p:ext uri="{BB962C8B-B14F-4D97-AF65-F5344CB8AC3E}">
        <p14:creationId xmlns:p14="http://schemas.microsoft.com/office/powerpoint/2010/main" val="26648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C29A-193D-7202-ADEB-BCE081E4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dirty="0"/>
              <a:t>Someone to talk 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431D0-A25C-A70B-1E45-372BC217F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1" y="1825625"/>
            <a:ext cx="579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sz="2400" dirty="0">
                <a:cs typeface="Arial"/>
              </a:rPr>
              <a:t>To connect with a trained counsellor at a time that suits you, free call or text 1737 (available 24/7). ​</a:t>
            </a:r>
            <a:br>
              <a:rPr lang="en-NZ" sz="2400" dirty="0"/>
            </a:br>
            <a:endParaRPr lang="en-NZ" sz="2400" dirty="0"/>
          </a:p>
          <a:p>
            <a:pPr marL="0" indent="0">
              <a:buNone/>
            </a:pPr>
            <a:r>
              <a:rPr lang="en-NZ" sz="2400" dirty="0"/>
              <a:t>The team: ​</a:t>
            </a:r>
          </a:p>
          <a:p>
            <a:r>
              <a:rPr lang="en-NZ" sz="2400" dirty="0"/>
              <a:t>offer brief emotional support​</a:t>
            </a:r>
          </a:p>
          <a:p>
            <a:r>
              <a:rPr lang="en-NZ" sz="2400" dirty="0"/>
              <a:t>provide self-care tips ​</a:t>
            </a:r>
          </a:p>
          <a:p>
            <a:r>
              <a:rPr lang="en-NZ" sz="2400" dirty="0"/>
              <a:t>connect you to other services​</a:t>
            </a:r>
          </a:p>
          <a:p>
            <a:r>
              <a:rPr lang="en-NZ" sz="2400" dirty="0"/>
              <a:t>offer wellbeing tools.</a:t>
            </a:r>
          </a:p>
        </p:txBody>
      </p:sp>
      <p:pic>
        <p:nvPicPr>
          <p:cNvPr id="2050" name="Picture 2" descr="C:\Users\64275\Documents\SaucyHotDesign\Clients\MentalHealthFoundation\11-BusinessMHF-Toolkit\000-LogosProvided\1737-trac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377081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54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A531-74B7-28EB-31FF-931A5F67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526100"/>
            <a:ext cx="6120598" cy="973714"/>
          </a:xfrm>
        </p:spPr>
        <p:txBody>
          <a:bodyPr>
            <a:normAutofit/>
          </a:bodyPr>
          <a:lstStyle/>
          <a:p>
            <a:r>
              <a:rPr lang="en-NZ" dirty="0">
                <a:cs typeface="Arial"/>
              </a:rPr>
              <a:t>Someone to see</a:t>
            </a:r>
            <a:endParaRPr lang="en-NZ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843C6-4CA2-D9B5-8020-DB8BB38F0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915" y="526100"/>
            <a:ext cx="4498021" cy="5860473"/>
          </a:xfrm>
        </p:spPr>
        <p:txBody>
          <a:bodyPr>
            <a:normAutofit/>
          </a:bodyPr>
          <a:lstStyle/>
          <a:p>
            <a:r>
              <a:rPr lang="en-NZ" sz="4000"/>
              <a:t>Ongoing support can help you work through things affecting your daily life.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127F0-93D3-6563-747D-99999F7FCA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7058" y="1371600"/>
            <a:ext cx="6114740" cy="503586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latin typeface="+mj-lt"/>
                <a:cs typeface="Arial"/>
              </a:rPr>
              <a:t>You may need support with improving sleep, managing stress or anxiety, or changing habits, like drug or alcohol use.​</a:t>
            </a:r>
            <a:endParaRPr lang="en-NZ" sz="2300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To meet someone face-to-face and have more time to talk, you can access free, confidential mental health support nationwide.​</a:t>
            </a:r>
            <a:endParaRPr lang="en-NZ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For more information on how to support your mental health, or to find your nearest free mental health provider, visit: ​</a:t>
            </a:r>
            <a:endParaRPr lang="en-NZ" sz="23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b="1" dirty="0">
                <a:cs typeface="Arial"/>
                <a:hlinkClick r:id="rId2"/>
              </a:rPr>
              <a:t>wellbeingsupport.health.nz</a:t>
            </a:r>
            <a:r>
              <a:rPr lang="en-NZ" sz="2300" b="1" dirty="0">
                <a:cs typeface="Arial"/>
              </a:rPr>
              <a:t>​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NZ" sz="2300" dirty="0">
                <a:cs typeface="Arial"/>
              </a:rPr>
              <a:t>or scan the QR Code.​</a:t>
            </a:r>
          </a:p>
        </p:txBody>
      </p:sp>
      <p:pic>
        <p:nvPicPr>
          <p:cNvPr id="5" name="Picture 2" descr="C:\Users\64275\Documents\SaucyHotDesign\Clients\MentalHealthFoundation\11-BusinessMHF-Toolkit\000-LogosProvided\qr-code-transpar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49530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6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AD367-0443-6192-44C7-E7686C9C2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1D16-3B24-D316-0640-AEF77F8E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1272200"/>
            <a:ext cx="5486400" cy="1166199"/>
          </a:xfrm>
        </p:spPr>
        <p:txBody>
          <a:bodyPr>
            <a:normAutofit fontScale="90000"/>
          </a:bodyPr>
          <a:lstStyle/>
          <a:p>
            <a:r>
              <a:rPr lang="en-NZ" sz="4900" dirty="0"/>
              <a:t>Something </a:t>
            </a:r>
            <a:br>
              <a:rPr lang="en-NZ" sz="4900" dirty="0"/>
            </a:br>
            <a:r>
              <a:rPr lang="en-NZ" sz="4900" dirty="0"/>
              <a:t>to download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079B-1550-3DE4-09B6-6736E3246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713" y="498763"/>
            <a:ext cx="4446721" cy="5860473"/>
          </a:xfrm>
        </p:spPr>
        <p:txBody>
          <a:bodyPr>
            <a:normAutofit/>
          </a:bodyPr>
          <a:lstStyle/>
          <a:p>
            <a:r>
              <a:rPr lang="en-NZ" sz="4000"/>
              <a:t>Mental wellbeing doesn’t happen by accident; it needs nurturing and protecting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5164A-2A12-A26E-1E5C-33278E1193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9828" y="2819400"/>
            <a:ext cx="5401572" cy="2465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GB" sz="2400" dirty="0">
                <a:cs typeface="Arial"/>
              </a:rPr>
              <a:t>Mental health apps and resources can help you understand how you're feeling and develop skills to look after yourself.</a:t>
            </a:r>
            <a:r>
              <a:rPr lang="en-US" sz="2400" dirty="0"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6888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2362200"/>
            <a:ext cx="8915399" cy="2103765"/>
          </a:xfrm>
        </p:spPr>
        <p:txBody>
          <a:bodyPr>
            <a:noAutofit/>
          </a:bodyPr>
          <a:lstStyle/>
          <a:p>
            <a:r>
              <a:rPr lang="en-NZ" dirty="0">
                <a:cs typeface="Arial"/>
              </a:rPr>
              <a:t>Access the following free, confidential mental health tools and resources at a time that suits you.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229836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NZ">
      <a:dk1>
        <a:srgbClr val="15284C"/>
      </a:dk1>
      <a:lt1>
        <a:sysClr val="window" lastClr="FFFFFF"/>
      </a:lt1>
      <a:dk2>
        <a:srgbClr val="15284C"/>
      </a:dk2>
      <a:lt2>
        <a:srgbClr val="F6F4EC"/>
      </a:lt2>
      <a:accent1>
        <a:srgbClr val="0C818F"/>
      </a:accent1>
      <a:accent2>
        <a:srgbClr val="30A1AC"/>
      </a:accent2>
      <a:accent3>
        <a:srgbClr val="003399"/>
      </a:accent3>
      <a:accent4>
        <a:srgbClr val="006060"/>
      </a:accent4>
      <a:accent5>
        <a:srgbClr val="4D2379"/>
      </a:accent5>
      <a:accent6>
        <a:srgbClr val="660033"/>
      </a:accent6>
      <a:hlink>
        <a:srgbClr val="003399"/>
      </a:hlink>
      <a:folHlink>
        <a:srgbClr val="0C818F"/>
      </a:folHlink>
    </a:clrScheme>
    <a:fontScheme name="HNZ1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0AAE1D32-63D7-496E-9236-DA7DA05A3792}" vid="{5050513E-C86E-494B-8955-C14382750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FD6E4ED07F54582C79FFB8031B374" ma:contentTypeVersion="28" ma:contentTypeDescription="Create a new document." ma:contentTypeScope="" ma:versionID="ef63b35d4447493308a23410d4ee5c05">
  <xsd:schema xmlns:xsd="http://www.w3.org/2001/XMLSchema" xmlns:xs="http://www.w3.org/2001/XMLSchema" xmlns:p="http://schemas.microsoft.com/office/2006/metadata/properties" xmlns:ns2="2c42301b-c6dd-4269-91b9-17c9a1ee7006" xmlns:ns3="629fa9f3-65f0-4f99-94e6-4f6d9e273c92" targetNamespace="http://schemas.microsoft.com/office/2006/metadata/properties" ma:root="true" ma:fieldsID="45e36d266d6d647d769cbcf14392a633" ns2:_="" ns3:_="">
    <xsd:import namespace="2c42301b-c6dd-4269-91b9-17c9a1ee7006"/>
    <xsd:import namespace="629fa9f3-65f0-4f99-94e6-4f6d9e273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ReadbyPA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Approval" minOccurs="0"/>
                <xsd:element ref="ns2:MediaServiceSearchProperties" minOccurs="0"/>
                <xsd:element ref="ns2:Approved" minOccurs="0"/>
                <xsd:element ref="ns2:MediaServiceBillingMetadata" minOccurs="0"/>
                <xsd:element ref="ns2:FirstName" minOccurs="0"/>
                <xsd:element ref="ns2:LastName" minOccurs="0"/>
                <xsd:element ref="ns2:Email" minOccurs="0"/>
                <xsd:element ref="ns2:SubmissionDate" minOccurs="0"/>
                <xsd:element ref="ns2:Campaign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2301b-c6dd-4269-91b9-17c9a1ee7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ReadbyPA" ma:index="21" nillable="true" ma:displayName="Read by P&amp;A" ma:default="0" ma:format="Dropdown" ma:internalName="ReadbyPA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52b3390-3014-4f62-baac-4d26c891ed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Approval" ma:index="27" nillable="true" ma:displayName="Approval " ma:description="Sent to Diego " ma:format="Dropdown" ma:internalName="Approval">
      <xsd:simpleType>
        <xsd:restriction base="dms:Choice">
          <xsd:enumeration value="Needs review  "/>
          <xsd:enumeration value="Sent "/>
          <xsd:enumeration value="Choice 3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pproved" ma:index="29" nillable="true" ma:displayName="Approved" ma:format="Dropdown" ma:internalName="Approved">
      <xsd:simpleType>
        <xsd:restriction base="dms:Choice">
          <xsd:enumeration value="Draft"/>
          <xsd:enumeration value="Under review"/>
          <xsd:enumeration value="Approved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FirstName" ma:index="31" nillable="true" ma:displayName="First Name" ma:format="Dropdown" ma:internalName="FirstName">
      <xsd:simpleType>
        <xsd:restriction base="dms:Text">
          <xsd:maxLength value="255"/>
        </xsd:restriction>
      </xsd:simpleType>
    </xsd:element>
    <xsd:element name="LastName" ma:index="32" nillable="true" ma:displayName="Last Name " ma:format="Dropdown" ma:internalName="LastName">
      <xsd:simpleType>
        <xsd:restriction base="dms:Text">
          <xsd:maxLength value="255"/>
        </xsd:restriction>
      </xsd:simpleType>
    </xsd:element>
    <xsd:element name="Email" ma:index="33" nillable="true" ma:displayName="Email" ma:format="Dropdown" ma:internalName="Email">
      <xsd:simpleType>
        <xsd:restriction base="dms:Text">
          <xsd:maxLength value="255"/>
        </xsd:restriction>
      </xsd:simpleType>
    </xsd:element>
    <xsd:element name="SubmissionDate" ma:index="34" nillable="true" ma:displayName="Submission Date" ma:format="DateOnly" ma:internalName="SubmissionDate">
      <xsd:simpleType>
        <xsd:restriction base="dms:DateTime"/>
      </xsd:simpleType>
    </xsd:element>
    <xsd:element name="Campaignname" ma:index="35" nillable="true" ma:displayName="Campaign name" ma:format="Dropdown" ma:internalName="Campaign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fa9f3-65f0-4f99-94e6-4f6d9e273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2c375-6162-4dd0-8da2-f8aaabace7f8}" ma:internalName="TaxCatchAll" ma:showField="CatchAllData" ma:web="629fa9f3-65f0-4f99-94e6-4f6d9e273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fa9f3-65f0-4f99-94e6-4f6d9e273c92" xsi:nil="true"/>
    <FirstName xmlns="2c42301b-c6dd-4269-91b9-17c9a1ee7006" xsi:nil="true"/>
    <Email xmlns="2c42301b-c6dd-4269-91b9-17c9a1ee7006" xsi:nil="true"/>
    <SubmissionDate xmlns="2c42301b-c6dd-4269-91b9-17c9a1ee7006" xsi:nil="true"/>
    <Approval xmlns="2c42301b-c6dd-4269-91b9-17c9a1ee7006" xsi:nil="true"/>
    <Campaignname xmlns="2c42301b-c6dd-4269-91b9-17c9a1ee7006" xsi:nil="true"/>
    <LastName xmlns="2c42301b-c6dd-4269-91b9-17c9a1ee7006" xsi:nil="true"/>
    <_Flow_SignoffStatus xmlns="2c42301b-c6dd-4269-91b9-17c9a1ee7006" xsi:nil="true"/>
    <lcf76f155ced4ddcb4097134ff3c332f xmlns="2c42301b-c6dd-4269-91b9-17c9a1ee7006">
      <Terms xmlns="http://schemas.microsoft.com/office/infopath/2007/PartnerControls"/>
    </lcf76f155ced4ddcb4097134ff3c332f>
    <ReadbyPA xmlns="2c42301b-c6dd-4269-91b9-17c9a1ee7006">false</ReadbyPA>
    <Approved xmlns="2c42301b-c6dd-4269-91b9-17c9a1ee700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24A2F-3AC4-4047-A0C1-18976902C31C}">
  <ds:schemaRefs>
    <ds:schemaRef ds:uri="2c42301b-c6dd-4269-91b9-17c9a1ee7006"/>
    <ds:schemaRef ds:uri="629fa9f3-65f0-4f99-94e6-4f6d9e273c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56BF1B-D946-4BDE-ADB9-8EFC5CE6475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42301b-c6dd-4269-91b9-17c9a1ee7006"/>
    <ds:schemaRef ds:uri="http://schemas.microsoft.com/office/infopath/2007/PartnerControls"/>
    <ds:schemaRef ds:uri="http://purl.org/dc/terms/"/>
    <ds:schemaRef ds:uri="629fa9f3-65f0-4f99-94e6-4f6d9e273c92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ABBA5-7BAE-4D3B-B3DA-EB38BC15F2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59</TotalTime>
  <Words>596</Words>
  <Application>Microsoft Office PowerPoint</Application>
  <PresentationFormat>Widescreen</PresentationFormat>
  <Paragraphs>50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Poppins</vt:lpstr>
      <vt:lpstr>Poppins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Talking to someone can help you feel supported when you need a boost or some guidance.</vt:lpstr>
      <vt:lpstr>Someone to talk to</vt:lpstr>
      <vt:lpstr>Someone to see</vt:lpstr>
      <vt:lpstr>Something  to download</vt:lpstr>
      <vt:lpstr>Access the following free, confidential mental health tools and resources at a time that suits you.</vt:lpstr>
      <vt:lpstr>Download the  Groov App​</vt:lpstr>
      <vt:lpstr>Top Up</vt:lpstr>
      <vt:lpstr>The Mental  Health Foundation</vt:lpstr>
      <vt:lpstr>Visit wellbeingsupport.health.nz or scan the  QR Code for more ways to support your own and others’ mental wellbeing – whether you’re at work, home or in the community.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Marriner</dc:creator>
  <cp:lastModifiedBy>Kirsty Thomas</cp:lastModifiedBy>
  <cp:revision>12</cp:revision>
  <dcterms:created xsi:type="dcterms:W3CDTF">2026-04-30T00:20:54Z</dcterms:created>
  <dcterms:modified xsi:type="dcterms:W3CDTF">2026-05-05T01:58:49Z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4964c59b-0e80-4148-90da-85bc816184d7</vt:lpwstr>
  </property>
  <property fmtid="{D5CDD505-2E9C-101B-9397-08002B2CF9AE}" pid="3" name="HNZLocation">
    <vt:lpwstr/>
  </property>
  <property fmtid="{D5CDD505-2E9C-101B-9397-08002B2CF9AE}" pid="4" name="TaxKeyword">
    <vt:lpwstr/>
  </property>
  <property fmtid="{D5CDD505-2E9C-101B-9397-08002B2CF9AE}" pid="5" name="lcf76f155ced4ddcb4097134ff3c332f">
    <vt:lpwstr/>
  </property>
  <property fmtid="{D5CDD505-2E9C-101B-9397-08002B2CF9AE}" pid="6" name="MediaServiceImageTags">
    <vt:lpwstr/>
  </property>
  <property fmtid="{D5CDD505-2E9C-101B-9397-08002B2CF9AE}" pid="7" name="HNZTeam">
    <vt:lpwstr/>
  </property>
  <property fmtid="{D5CDD505-2E9C-101B-9397-08002B2CF9AE}" pid="8" name="HNZImageCategory">
    <vt:lpwstr/>
  </property>
  <property fmtid="{D5CDD505-2E9C-101B-9397-08002B2CF9AE}" pid="9" name="TaxKeywordTaxHTField">
    <vt:lpwstr/>
  </property>
  <property fmtid="{D5CDD505-2E9C-101B-9397-08002B2CF9AE}" pid="10" name="HNZImageLicenceType">
    <vt:lpwstr/>
  </property>
  <property fmtid="{D5CDD505-2E9C-101B-9397-08002B2CF9AE}" pid="11" name="BusinessFunction">
    <vt:lpwstr/>
  </property>
  <property fmtid="{D5CDD505-2E9C-101B-9397-08002B2CF9AE}" pid="12" name="HNZBusinessUnit">
    <vt:lpwstr/>
  </property>
  <property fmtid="{D5CDD505-2E9C-101B-9397-08002B2CF9AE}" pid="13" name="HNZLocalArea">
    <vt:lpwstr/>
  </property>
  <property fmtid="{D5CDD505-2E9C-101B-9397-08002B2CF9AE}" pid="14" name="HNZRegion">
    <vt:lpwstr/>
  </property>
  <property fmtid="{D5CDD505-2E9C-101B-9397-08002B2CF9AE}" pid="15" name="ContentTypeId">
    <vt:lpwstr>0x010100B84FD6E4ED07F54582C79FFB8031B374</vt:lpwstr>
  </property>
</Properties>
</file>